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Lst>
  <p:notesMasterIdLst>
    <p:notesMasterId r:id="rId29"/>
  </p:notesMasterIdLst>
  <p:handoutMasterIdLst>
    <p:handoutMasterId r:id="rId30"/>
  </p:handoutMasterIdLst>
  <p:sldIdLst>
    <p:sldId id="1634" r:id="rId10"/>
    <p:sldId id="1658" r:id="rId11"/>
    <p:sldId id="1657" r:id="rId12"/>
    <p:sldId id="1636" r:id="rId13"/>
    <p:sldId id="1563" r:id="rId14"/>
    <p:sldId id="1607" r:id="rId15"/>
    <p:sldId id="1564" r:id="rId16"/>
    <p:sldId id="1612" r:id="rId17"/>
    <p:sldId id="1598" r:id="rId18"/>
    <p:sldId id="1656" r:id="rId19"/>
    <p:sldId id="1655" r:id="rId20"/>
    <p:sldId id="1638" r:id="rId21"/>
    <p:sldId id="1606" r:id="rId22"/>
    <p:sldId id="1605" r:id="rId23"/>
    <p:sldId id="1610" r:id="rId24"/>
    <p:sldId id="1609" r:id="rId25"/>
    <p:sldId id="1618" r:id="rId26"/>
    <p:sldId id="1642" r:id="rId27"/>
    <p:sldId id="1650"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4"/>
            <p14:sldId id="1658"/>
            <p14:sldId id="1657"/>
            <p14:sldId id="1636"/>
            <p14:sldId id="1563"/>
            <p14:sldId id="1607"/>
            <p14:sldId id="1564"/>
            <p14:sldId id="1612"/>
            <p14:sldId id="1598"/>
            <p14:sldId id="1656"/>
            <p14:sldId id="1655"/>
            <p14:sldId id="1638"/>
            <p14:sldId id="1606"/>
            <p14:sldId id="1605"/>
            <p14:sldId id="1610"/>
            <p14:sldId id="1609"/>
            <p14:sldId id="1618"/>
            <p14:sldId id="1642"/>
          </p14:sldIdLst>
        </p14:section>
        <p14:section name="Outtro" id="{06DE65B1-6014-4CEE-AB7E-2EE1648AA32B}">
          <p14:sldIdLst>
            <p14:sldId id="1650"/>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FFFFFF"/>
    <a:srgbClr val="009E49"/>
    <a:srgbClr val="0072C6"/>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76295" autoAdjust="0"/>
  </p:normalViewPr>
  <p:slideViewPr>
    <p:cSldViewPr snapToObjects="1">
      <p:cViewPr varScale="1">
        <p:scale>
          <a:sx n="93" d="100"/>
          <a:sy n="93" d="100"/>
        </p:scale>
        <p:origin x="444" y="78"/>
      </p:cViewPr>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7-08T12:52:09.719" idx="61">
    <p:pos x="6648" y="786"/>
    <p:text>mention about SharePoint Feeds getting no focus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1/13/2015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1/13/2015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74843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1/13/2015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01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84861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986426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458105773"/>
      </p:ext>
    </p:extLst>
  </p:cSld>
  <p:clrMapOvr>
    <a:masterClrMapping/>
  </p:clrMapOvr>
  <p:transition>
    <p:fade/>
  </p:transition>
  <p:timing>
    <p:tnLst>
      <p:par>
        <p:cTn id="1" dur="indefinite" restart="never" nodeType="tmRoot"/>
      </p:par>
    </p:tnLst>
  </p:timing>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02243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1701459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43820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6462300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timing>
    <p:tnLst>
      <p:par>
        <p:cTn id="1" dur="indefinite" restart="never" nodeType="tmRoot"/>
      </p:par>
    </p:tnLst>
  </p:timing>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66869123"/>
      </p:ext>
    </p:extLst>
  </p:cSld>
  <p:clrMapOvr>
    <a:masterClrMapping/>
  </p:clrMapOvr>
  <p:transition>
    <p:fade/>
  </p:transition>
  <p:timing>
    <p:tnLst>
      <p:par>
        <p:cTn id="1" dur="indefinite" restart="never" nodeType="tmRoot"/>
      </p:par>
    </p:tnLst>
  </p:timing>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timing>
    <p:tnLst>
      <p:par>
        <p:cTn id="1" dur="indefinite" restart="never" nodeType="tmRoot"/>
      </p:par>
    </p:tnLst>
  </p:timing>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timing>
    <p:tnLst>
      <p:par>
        <p:cTn id="1" dur="indefinite" restart="never" nodeType="tmRoot"/>
      </p:par>
    </p:tnLst>
  </p:timing>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timing>
    <p:tnLst>
      <p:par>
        <p:cTn id="1" dur="indefinite" restart="never" nodeType="tmRoot"/>
      </p:par>
    </p:tnLst>
  </p:timing>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959844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49671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032004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701074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69420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57696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204826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0559007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1082720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image" Target="../media/image4.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3.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heme" Target="../theme/theme6.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 id="2147484590"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 id="214748455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2" r:id="rId6"/>
    <p:sldLayoutId id="2147484533" r:id="rId7"/>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68.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Office </a:t>
            </a:r>
            <a:r>
              <a:rPr lang="en-US" dirty="0"/>
              <a:t>365 APIs</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9333765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9212" y="5676756"/>
            <a:ext cx="11870236" cy="837982"/>
          </a:xfrm>
          <a:prstGeom prst="rect">
            <a:avLst/>
          </a:prstGeom>
          <a:solidFill>
            <a:schemeClr val="accent1">
              <a:lumMod val="50000"/>
            </a:schemeClr>
          </a:solidFill>
          <a:ln w="10795" cap="flat" cmpd="sng" algn="ctr">
            <a:noFill/>
            <a:prstDash val="solid"/>
          </a:ln>
          <a:effectLst/>
        </p:spPr>
        <p:txBody>
          <a:bodyPr lIns="182828" tIns="146262" rIns="182828" bIns="146262" rtlCol="0" anchor="t" anchorCtr="0"/>
          <a:lstStyle/>
          <a:p>
            <a:pPr defTabSz="913912">
              <a:defRPr/>
            </a:pPr>
            <a:r>
              <a:rPr lang="en-US" sz="1799"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9212" y="2278863"/>
            <a:ext cx="11870236"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28" tIns="146262" rIns="182828" bIns="146262" numCol="1" spcCol="1245" anchor="t" anchorCtr="0">
            <a:noAutofit/>
          </a:bodyPr>
          <a:lstStyle/>
          <a:p>
            <a:pPr defTabSz="1644167">
              <a:lnSpc>
                <a:spcPct val="90000"/>
              </a:lnSpc>
              <a:spcBef>
                <a:spcPct val="0"/>
              </a:spcBef>
              <a:spcAft>
                <a:spcPct val="35000"/>
              </a:spcAft>
            </a:pPr>
            <a:r>
              <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99"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9215" y="3177517"/>
            <a:ext cx="9128139"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err="1">
                  <a:gradFill>
                    <a:gsLst>
                      <a:gs pos="0">
                        <a:schemeClr val="bg1"/>
                      </a:gs>
                      <a:gs pos="53000">
                        <a:schemeClr val="bg1"/>
                      </a:gs>
                    </a:gsLst>
                    <a:lin ang="5400000" scaled="0"/>
                  </a:gradFill>
                </a:rPr>
                <a:t>.Net</a:t>
              </a:r>
              <a:r>
                <a:rPr lang="en-US" sz="1799"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pPr>
              <a:r>
                <a:rPr lang="en-US" sz="1799" dirty="0">
                  <a:gradFill>
                    <a:gsLst>
                      <a:gs pos="0">
                        <a:schemeClr val="tx1"/>
                      </a:gs>
                      <a:gs pos="53000">
                        <a:schemeClr val="tx1"/>
                      </a:gs>
                    </a:gsLst>
                    <a:lin ang="5400000" scaled="0"/>
                  </a:gradFill>
                </a:rPr>
                <a:t>Execute </a:t>
              </a:r>
              <a:br>
                <a:rPr lang="en-US" sz="1799" dirty="0">
                  <a:gradFill>
                    <a:gsLst>
                      <a:gs pos="0">
                        <a:schemeClr val="tx1"/>
                      </a:gs>
                      <a:gs pos="53000">
                        <a:schemeClr val="tx1"/>
                      </a:gs>
                    </a:gsLst>
                    <a:lin ang="5400000" scaled="0"/>
                  </a:gradFill>
                </a:rPr>
              </a:br>
              <a:r>
                <a:rPr lang="en-US" sz="1799" dirty="0">
                  <a:gradFill>
                    <a:gsLst>
                      <a:gs pos="0">
                        <a:schemeClr val="tx1"/>
                      </a:gs>
                      <a:gs pos="53000">
                        <a:schemeClr val="tx1"/>
                      </a:gs>
                    </a:gsLst>
                    <a:lin ang="5400000" scaled="0"/>
                  </a:gradFill>
                </a:rPr>
                <a:t>query</a:t>
              </a:r>
            </a:p>
          </p:txBody>
        </p:sp>
      </p:grpSp>
      <p:grpSp>
        <p:nvGrpSpPr>
          <p:cNvPr id="5" name="Group 4"/>
          <p:cNvGrpSpPr/>
          <p:nvPr/>
        </p:nvGrpSpPr>
        <p:grpSpPr>
          <a:xfrm>
            <a:off x="10331383" y="3281697"/>
            <a:ext cx="1858802"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199"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defRPr/>
              </a:pPr>
              <a:r>
                <a:rPr lang="en-US" sz="1799" dirty="0">
                  <a:gradFill>
                    <a:gsLst>
                      <a:gs pos="0">
                        <a:schemeClr val="tx1"/>
                      </a:gs>
                      <a:gs pos="53000">
                        <a:schemeClr val="tx1"/>
                      </a:gs>
                    </a:gsLst>
                    <a:lin ang="5400000" scaled="0"/>
                  </a:gradFill>
                </a:rPr>
                <a:t>REST/ OData</a:t>
              </a:r>
            </a:p>
          </p:txBody>
        </p:sp>
      </p:grpSp>
      <p:sp>
        <p:nvSpPr>
          <p:cNvPr id="47" name="Rectangle 46"/>
          <p:cNvSpPr/>
          <p:nvPr/>
        </p:nvSpPr>
        <p:spPr>
          <a:xfrm>
            <a:off x="10246029" y="1212341"/>
            <a:ext cx="1919468" cy="1005851"/>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4399"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940" y="1212341"/>
            <a:ext cx="1919468"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grpSp>
        <p:nvGrpSpPr>
          <p:cNvPr id="8" name="Group 7"/>
          <p:cNvGrpSpPr/>
          <p:nvPr/>
        </p:nvGrpSpPr>
        <p:grpSpPr>
          <a:xfrm>
            <a:off x="289214" y="1212341"/>
            <a:ext cx="1919468"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1" name="Group 10"/>
          <p:cNvGrpSpPr/>
          <p:nvPr/>
        </p:nvGrpSpPr>
        <p:grpSpPr>
          <a:xfrm>
            <a:off x="6263303" y="1212341"/>
            <a:ext cx="1919468"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2" name="Group 11"/>
          <p:cNvGrpSpPr/>
          <p:nvPr/>
        </p:nvGrpSpPr>
        <p:grpSpPr>
          <a:xfrm>
            <a:off x="8254666" y="1212341"/>
            <a:ext cx="1919468"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9" name="Group 8"/>
          <p:cNvGrpSpPr/>
          <p:nvPr/>
        </p:nvGrpSpPr>
        <p:grpSpPr>
          <a:xfrm>
            <a:off x="2280577" y="1212341"/>
            <a:ext cx="1919468"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15" name="Rectangle 14"/>
          <p:cNvSpPr/>
          <p:nvPr/>
        </p:nvSpPr>
        <p:spPr bwMode="auto">
          <a:xfrm>
            <a:off x="2877" y="6514739"/>
            <a:ext cx="12431098"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9212" y="307377"/>
            <a:ext cx="11369864" cy="763587"/>
          </a:xfrm>
        </p:spPr>
        <p:txBody>
          <a:bodyPr/>
          <a:lstStyle/>
          <a:p>
            <a:r>
              <a:rPr lang="en-US" sz="5398" dirty="0"/>
              <a:t>The SharePoint client APIs</a:t>
            </a:r>
          </a:p>
        </p:txBody>
      </p:sp>
      <p:sp>
        <p:nvSpPr>
          <p:cNvPr id="13" name="Rectangle 12"/>
          <p:cNvSpPr/>
          <p:nvPr/>
        </p:nvSpPr>
        <p:spPr bwMode="auto">
          <a:xfrm>
            <a:off x="4572997" y="-2263395"/>
            <a:ext cx="914032"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59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422739" y="6078626"/>
            <a:ext cx="1710823"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9282" y="287372"/>
            <a:ext cx="11370961" cy="762786"/>
          </a:xfrm>
        </p:spPr>
        <p:txBody>
          <a:bodyPr vert="horz" wrap="square" lIns="146262" tIns="91413" rIns="146262" bIns="91413" rtlCol="0" anchor="t">
            <a:noAutofit/>
          </a:bodyPr>
          <a:lstStyle/>
          <a:p>
            <a:r>
              <a:rPr lang="en-US" sz="5398" dirty="0"/>
              <a:t>Office 365 APIs Roadmap</a:t>
            </a:r>
          </a:p>
        </p:txBody>
      </p:sp>
      <p:grpSp>
        <p:nvGrpSpPr>
          <p:cNvPr id="50" name="Group 49"/>
          <p:cNvGrpSpPr/>
          <p:nvPr/>
        </p:nvGrpSpPr>
        <p:grpSpPr>
          <a:xfrm>
            <a:off x="5773768" y="1200149"/>
            <a:ext cx="2847277" cy="5495222"/>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endParaRPr lang="en-US" sz="1599"/>
            </a:p>
          </p:txBody>
        </p:sp>
      </p:grpSp>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pPr>
            <a:r>
              <a:rPr lang="en-US" sz="300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3264" dirty="0">
                <a:gradFill>
                  <a:gsLst>
                    <a:gs pos="0">
                      <a:schemeClr val="bg1"/>
                    </a:gs>
                    <a:gs pos="53000">
                      <a:schemeClr val="bg1"/>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3893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0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800" fill="hold"/>
                                        <p:tgtEl>
                                          <p:spTgt spid="50"/>
                                        </p:tgtEl>
                                        <p:attrNameLst>
                                          <p:attrName>ppt_x</p:attrName>
                                        </p:attrNameLst>
                                      </p:cBhvr>
                                      <p:tavLst>
                                        <p:tav tm="0">
                                          <p:val>
                                            <p:strVal val="#ppt_x"/>
                                          </p:val>
                                        </p:tav>
                                        <p:tav tm="100000">
                                          <p:val>
                                            <p:strVal val="#ppt_x"/>
                                          </p:val>
                                        </p:tav>
                                      </p:tavLst>
                                    </p:anim>
                                    <p:anim calcmode="lin" valueType="num">
                                      <p:cBhvr additive="base">
                                        <p:cTn id="8" dur="800" fill="hold"/>
                                        <p:tgtEl>
                                          <p:spTgt spid="5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200"/>
                                        <p:tgtEl>
                                          <p:spTgt spid="73"/>
                                        </p:tgtEl>
                                      </p:cBhvr>
                                    </p:animEffect>
                                  </p:childTnLst>
                                </p:cTn>
                              </p:par>
                              <p:par>
                                <p:cTn id="12" presetID="63" presetClass="path" presetSubtype="0" decel="100000" fill="hold" nodeType="withEffect">
                                  <p:stCondLst>
                                    <p:cond delay="700"/>
                                  </p:stCondLst>
                                  <p:childTnLst>
                                    <p:animMotion origin="layout" path="M -0.02412 4.2079E-6 L -2.20832E-6 4.2079E-6 " pathEditMode="relative" rAng="0" ptsTypes="AA">
                                      <p:cBhvr>
                                        <p:cTn id="13" dur="200" fill="hold"/>
                                        <p:tgtEl>
                                          <p:spTgt spid="73"/>
                                        </p:tgtEl>
                                        <p:attrNameLst>
                                          <p:attrName>ppt_x</p:attrName>
                                          <p:attrName>ppt_y</p:attrName>
                                        </p:attrNameLst>
                                      </p:cBhvr>
                                      <p:rCtr x="1200" y="0"/>
                                    </p:animMotion>
                                  </p:childTnLst>
                                </p:cTn>
                              </p:par>
                              <p:par>
                                <p:cTn id="14" presetID="6" presetClass="emph" presetSubtype="0" accel="100000" autoRev="1" fill="hold" nodeType="withEffect">
                                  <p:stCondLst>
                                    <p:cond delay="200"/>
                                  </p:stCondLst>
                                  <p:childTnLst>
                                    <p:animScale>
                                      <p:cBhvr>
                                        <p:cTn id="15" dur="400" fill="hold"/>
                                        <p:tgtEl>
                                          <p:spTgt spid="73"/>
                                        </p:tgtEl>
                                      </p:cBhvr>
                                      <p:by x="80000" y="80000"/>
                                    </p:animScale>
                                  </p:childTnLst>
                                </p:cTn>
                              </p:par>
                              <p:par>
                                <p:cTn id="16" presetID="10" presetClass="entr" presetSubtype="0" fill="hold" grpId="0" nodeType="withEffect">
                                  <p:stCondLst>
                                    <p:cond delay="70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200"/>
                                        <p:tgtEl>
                                          <p:spTgt spid="80"/>
                                        </p:tgtEl>
                                      </p:cBhvr>
                                    </p:animEffect>
                                  </p:childTnLst>
                                </p:cTn>
                              </p:par>
                              <p:par>
                                <p:cTn id="19" presetID="63" presetClass="path" presetSubtype="0" decel="100000" fill="hold" grpId="1" nodeType="withEffect">
                                  <p:stCondLst>
                                    <p:cond delay="700"/>
                                  </p:stCondLst>
                                  <p:childTnLst>
                                    <p:animMotion origin="layout" path="M -0.02412 4.2079E-6 L -2.20832E-6 4.2079E-6 " pathEditMode="relative" rAng="0" ptsTypes="AA">
                                      <p:cBhvr>
                                        <p:cTn id="20" dur="200" fill="hold"/>
                                        <p:tgtEl>
                                          <p:spTgt spid="80"/>
                                        </p:tgtEl>
                                        <p:attrNameLst>
                                          <p:attrName>ppt_x</p:attrName>
                                          <p:attrName>ppt_y</p:attrName>
                                        </p:attrNameLst>
                                      </p:cBhvr>
                                      <p:rCtr x="1200" y="0"/>
                                    </p:animMotion>
                                  </p:childTnLst>
                                </p:cTn>
                              </p:par>
                              <p:par>
                                <p:cTn id="21" presetID="6" presetClass="emph" presetSubtype="0" accel="100000" autoRev="1" fill="hold" grpId="2" nodeType="withEffect">
                                  <p:stCondLst>
                                    <p:cond delay="200"/>
                                  </p:stCondLst>
                                  <p:childTnLst>
                                    <p:animScale>
                                      <p:cBhvr>
                                        <p:cTn id="22" dur="400" fill="hold"/>
                                        <p:tgtEl>
                                          <p:spTgt spid="8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0"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220075" cy="1828800"/>
          </a:xfrm>
        </p:spPr>
        <p:txBody>
          <a:bodyPr/>
          <a:lstStyle/>
          <a:p>
            <a:pPr algn="ctr"/>
            <a:r>
              <a:rPr lang="en-US" sz="6600" dirty="0" smtClean="0">
                <a:solidFill>
                  <a:schemeClr val="tx1"/>
                </a:solidFill>
              </a:rPr>
              <a:t>http://aka.ms/o365apis  </a:t>
            </a:r>
            <a:endParaRPr lang="en-US" sz="66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164" y="284337"/>
            <a:ext cx="11374438" cy="763587"/>
          </a:xfrm>
        </p:spPr>
        <p:txBody>
          <a:bodyPr/>
          <a:lstStyle/>
          <a:p>
            <a:r>
              <a:rPr lang="en-US" sz="5400" dirty="0" smtClean="0"/>
              <a:t>Get the tools</a:t>
            </a:r>
            <a:endParaRPr lang="en-US" sz="5400" dirty="0"/>
          </a:p>
        </p:txBody>
      </p:sp>
      <p:pic>
        <p:nvPicPr>
          <p:cNvPr id="1026" name="Picture 2" descr="D:\Users\andrew\AppData\Local\Temp\SNAGHTML39a33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571" y="1292060"/>
            <a:ext cx="8053332" cy="556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0882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Visual Studio project </a:t>
            </a:r>
            <a:r>
              <a:rPr lang="en-US" sz="5400" dirty="0"/>
              <a:t>s</a:t>
            </a:r>
            <a:r>
              <a:rPr lang="en-US" sz="5400" dirty="0" smtClean="0"/>
              <a:t>upport</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86491" y="754405"/>
            <a:ext cx="8863492" cy="5485714"/>
          </a:xfrm>
          <a:prstGeom prst="rect">
            <a:avLst/>
          </a:prstGeom>
        </p:spPr>
      </p:pic>
    </p:spTree>
    <p:extLst>
      <p:ext uri="{BB962C8B-B14F-4D97-AF65-F5344CB8AC3E}">
        <p14:creationId xmlns:p14="http://schemas.microsoft.com/office/powerpoint/2010/main" val="1055565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43052"/>
          <a:stretch/>
        </p:blipFill>
        <p:spPr>
          <a:xfrm>
            <a:off x="199189" y="-8307"/>
            <a:ext cx="12038095" cy="6980252"/>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http://aka.ms/Office365DevAPIs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400436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b="0" dirty="0"/>
              <a:t>Getting started </a:t>
            </a:r>
            <a:r>
              <a:rPr lang="en-US" sz="3200" b="0" dirty="0" smtClean="0"/>
              <a:t>Office </a:t>
            </a:r>
            <a:r>
              <a:rPr lang="en-US" sz="3200" b="0" dirty="0"/>
              <a:t>365 API tools </a:t>
            </a:r>
            <a:r>
              <a:rPr lang="en-US" sz="3200" b="0" dirty="0" smtClean="0"/>
              <a:t>for </a:t>
            </a:r>
            <a:r>
              <a:rPr lang="en-US" sz="3200" b="0" dirty="0"/>
              <a:t>VS ASP.NET MVC</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4000547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54364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96159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44842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device apps</a:t>
            </a:r>
            <a:endParaRPr lang="en-US" sz="5400" dirty="0"/>
          </a:p>
        </p:txBody>
      </p:sp>
      <p:pic>
        <p:nvPicPr>
          <p:cNvPr id="4" name="Picture 3"/>
          <p:cNvPicPr>
            <a:picLocks noChangeAspect="1"/>
          </p:cNvPicPr>
          <p:nvPr/>
        </p:nvPicPr>
        <p:blipFill rotWithShape="1">
          <a:blip r:embed="rId3"/>
          <a:srcRect l="13975" t="30366" r="63943" b="32367"/>
          <a:stretch/>
        </p:blipFill>
        <p:spPr>
          <a:xfrm>
            <a:off x="470078" y="1655385"/>
            <a:ext cx="4650891" cy="2207632"/>
          </a:xfrm>
          <a:prstGeom prst="rect">
            <a:avLst/>
          </a:prstGeom>
        </p:spPr>
      </p:pic>
      <p:pic>
        <p:nvPicPr>
          <p:cNvPr id="5" name="Picture 4"/>
          <p:cNvPicPr>
            <a:picLocks noChangeAspect="1"/>
          </p:cNvPicPr>
          <p:nvPr/>
        </p:nvPicPr>
        <p:blipFill rotWithShape="1">
          <a:blip r:embed="rId4"/>
          <a:srcRect l="1653" t="18672" r="83780" b="44074"/>
          <a:stretch/>
        </p:blipFill>
        <p:spPr>
          <a:xfrm>
            <a:off x="5261719" y="1655386"/>
            <a:ext cx="3069270" cy="2207632"/>
          </a:xfrm>
          <a:prstGeom prst="rect">
            <a:avLst/>
          </a:prstGeom>
        </p:spPr>
      </p:pic>
      <p:pic>
        <p:nvPicPr>
          <p:cNvPr id="6" name="Picture 5"/>
          <p:cNvPicPr>
            <a:picLocks noChangeAspect="1"/>
          </p:cNvPicPr>
          <p:nvPr/>
        </p:nvPicPr>
        <p:blipFill rotWithShape="1">
          <a:blip r:embed="rId5"/>
          <a:srcRect l="16562" t="30741" r="66771" b="40874"/>
          <a:stretch/>
        </p:blipFill>
        <p:spPr>
          <a:xfrm>
            <a:off x="5261719" y="4029227"/>
            <a:ext cx="5174424" cy="2478470"/>
          </a:xfrm>
          <a:prstGeom prst="rect">
            <a:avLst/>
          </a:prstGeom>
          <a:ln w="9525" cap="sq">
            <a:solidFill>
              <a:schemeClr val="bg1">
                <a:lumMod val="85000"/>
              </a:schemeClr>
            </a:solidFill>
            <a:prstDash val="solid"/>
            <a:miter lim="800000"/>
          </a:ln>
          <a:effectLst/>
        </p:spPr>
      </p:pic>
      <p:pic>
        <p:nvPicPr>
          <p:cNvPr id="8" name="Picture 7"/>
          <p:cNvPicPr>
            <a:picLocks noChangeAspect="1"/>
          </p:cNvPicPr>
          <p:nvPr/>
        </p:nvPicPr>
        <p:blipFill>
          <a:blip r:embed="rId6"/>
          <a:stretch>
            <a:fillRect/>
          </a:stretch>
        </p:blipFill>
        <p:spPr>
          <a:xfrm>
            <a:off x="475828" y="4029227"/>
            <a:ext cx="4630634" cy="2471830"/>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6" name="Oval 5"/>
          <p:cNvSpPr/>
          <p:nvPr/>
        </p:nvSpPr>
        <p:spPr bwMode="auto">
          <a:xfrm>
            <a:off x="5212408" y="1759921"/>
            <a:ext cx="3108944" cy="1371585"/>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11375536" cy="3290749"/>
          </a:xfrm>
        </p:spPr>
        <p:txBody>
          <a:bodyPr vert="horz" lIns="146304" tIns="91440" rIns="146304" bIns="91440" rtlCol="0">
            <a:noAutofit/>
          </a:bodyPr>
          <a:lstStyle/>
          <a:p>
            <a:r>
              <a:rPr lang="en-US" sz="4000" dirty="0"/>
              <a:t>Azure AD graph, Exchange, SharePoint</a:t>
            </a:r>
            <a:r>
              <a:rPr lang="en-US" sz="4000" dirty="0" smtClean="0"/>
              <a:t>,…</a:t>
            </a:r>
            <a:endParaRPr lang="en-US" sz="4000" dirty="0"/>
          </a:p>
          <a:p>
            <a:r>
              <a:rPr lang="en-US" sz="4000" dirty="0"/>
              <a:t>Device apps and standalone </a:t>
            </a:r>
            <a:r>
              <a:rPr lang="en-US" sz="4000" dirty="0" smtClean="0"/>
              <a:t>websites</a:t>
            </a:r>
            <a:endParaRPr lang="en-US" sz="4000" dirty="0"/>
          </a:p>
          <a:p>
            <a:r>
              <a:rPr lang="en-US" sz="4000" dirty="0"/>
              <a:t>Admin and end-user consent</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a:t>No capturing user credentials</a:t>
            </a:r>
          </a:p>
          <a:p>
            <a:r>
              <a:rPr lang="en-US" sz="4000" dirty="0"/>
              <a:t>Fine-grained access scopes</a:t>
            </a:r>
          </a:p>
          <a:p>
            <a:r>
              <a:rPr lang="en-US" sz="4000" dirty="0"/>
              <a:t>Supports MFA and federated user sign-in</a:t>
            </a:r>
          </a:p>
          <a:p>
            <a:r>
              <a:rPr lang="en-US" sz="4000" dirty="0"/>
              <a:t>Long-term access through refresh tokens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Secure protocol</a:t>
            </a:r>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O365 services</a:t>
            </a:r>
          </a:p>
          <a:p>
            <a:r>
              <a:rPr lang="en-US" sz="4000" dirty="0"/>
              <a:t>Supports 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purl.org/dc/terms/"/>
    <ds:schemaRef ds:uri="5fad15d0-477e-40da-a20d-40d4ca777cbd"/>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15344</TotalTime>
  <Words>726</Words>
  <Application>Microsoft Office PowerPoint</Application>
  <PresentationFormat>Custom</PresentationFormat>
  <Paragraphs>104</Paragraphs>
  <Slides>19</Slides>
  <Notes>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19</vt:i4>
      </vt:variant>
    </vt:vector>
  </HeadingPairs>
  <TitlesOfParts>
    <vt:vector size="35" baseType="lpstr">
      <vt:lpstr>Arial</vt:lpstr>
      <vt:lpstr>Calibri</vt:lpstr>
      <vt:lpstr>Consolas</vt:lpstr>
      <vt:lpstr>Courier New</vt:lpstr>
      <vt:lpstr>Lucida Console</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Getting started with the Office 365 APIs</vt:lpstr>
      <vt:lpstr>Agenda </vt:lpstr>
      <vt:lpstr>Vision</vt:lpstr>
      <vt:lpstr>Intro to the Office 365 APIs</vt:lpstr>
      <vt:lpstr>Office 365 device apps</vt:lpstr>
      <vt:lpstr>Common consent</vt:lpstr>
      <vt:lpstr>Single authentication flow for Office 365</vt:lpstr>
      <vt:lpstr>Secure protocol</vt:lpstr>
      <vt:lpstr>Office 365 discovery services</vt:lpstr>
      <vt:lpstr>The SharePoint client APIs</vt:lpstr>
      <vt:lpstr>Office 365 APIs Roadmap</vt:lpstr>
      <vt:lpstr>Getting Started</vt:lpstr>
      <vt:lpstr>http://aka.ms/o365apis  </vt:lpstr>
      <vt:lpstr>Get the tools</vt:lpstr>
      <vt:lpstr>Visual Studio project support</vt:lpstr>
      <vt:lpstr>PowerPoint Presentation</vt:lpstr>
      <vt:lpstr>PowerPoint Presentation</vt:lpstr>
      <vt:lpstr>PowerPoint Presentation</vt:lpstr>
      <vt:lpstr>PowerPoint Presentation</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Christopher Harrison</cp:lastModifiedBy>
  <cp:revision>436</cp:revision>
  <dcterms:created xsi:type="dcterms:W3CDTF">2013-10-21T21:40:33Z</dcterms:created>
  <dcterms:modified xsi:type="dcterms:W3CDTF">2015-01-13T19:59:48Z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